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64" r:id="rId6"/>
    <p:sldId id="265" r:id="rId7"/>
    <p:sldId id="269" r:id="rId8"/>
    <p:sldId id="262" r:id="rId9"/>
    <p:sldId id="261" r:id="rId10"/>
    <p:sldId id="270" r:id="rId11"/>
    <p:sldId id="259" r:id="rId12"/>
    <p:sldId id="263" r:id="rId13"/>
    <p:sldId id="268" r:id="rId14"/>
    <p:sldId id="260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3192"/>
    <a:srgbClr val="14406F"/>
    <a:srgbClr val="7982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3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38A90-D8DE-4ACB-E8C3-04376F60AD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51F12-191C-95DA-C3A1-0131044F20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14C86-73D8-8EC2-4D13-819DA65C6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3ED141-23CD-2633-F5CC-E33805856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D5241-C100-472B-920E-38A70F5C7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6657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BE062-EF36-95C9-A978-6105F1F51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509FFB-B534-8B3B-8B56-7B155BF00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B24FC-F757-E2A0-1863-969B4194A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C85DF-A9E2-EBAB-9DAF-E4053A356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CEE3A-8668-1617-F7D1-447757AF2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7987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24B42A-A759-D28B-EACF-982806930B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F449A4-AAD8-D38E-D6E6-AD9D3AF0C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D866B-1873-00BA-E820-762946BE0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F21E4-CF23-426B-4F47-2BBB83545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CB432-3E99-408E-2F8A-A643E41D8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1151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01FC9-EBAE-C753-77A2-E54F11C74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7B845-E689-CAB5-0510-FCFF4E24D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225C9-A51D-2F59-BD52-28CB24EC8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C7EEFB-D4DE-188F-B785-E9005266F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4C5D2-79D8-80CE-8453-0B4F7B4A8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3358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382EB-4DE7-4567-5290-5CA575937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4E71F-1943-E9EC-9C73-DA6DAECEC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AFE76-61AF-BA2E-C9DF-4CBACA6E1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DD523-AE67-5A9B-1E7A-78DDC624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E570B-1490-F9E5-768B-2249C6435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8612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57822-793C-C6D1-28ED-F49476650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924AA-7324-D17A-7D3C-3FF89E6D91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5C90DD-084F-616F-A067-57F7115F63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F3AA6E-94EB-921A-784F-22D1E58F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DC698C-B130-C502-E081-5B1681F76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6FA27-9EF7-4776-1D46-385DB2727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3925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381F3-0E82-6A77-D2E8-2C17B8050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255EF-BC93-AD2B-C4AD-A8BA5BB5D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75C22-AFD5-8BC2-EC80-C685F3BE9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01CB25-70C3-2E6B-701F-6FB4236BAB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E04D7E-4436-92ED-CA3E-F1BCAB0A4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29D28E-16F7-DA13-3EC9-4BB8C73FA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7103F9-2447-2981-2B0E-01D17E57F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80CC3E-7B5A-C7B4-F695-CF1B3947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9178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BF99C-97FF-3796-4FAC-EA56973E6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0F38D-3394-0D6A-2817-749C4EAE2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95E25C-328E-0EA5-84CC-F1A642316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2A5594-9B56-581E-1228-B895B8A86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7697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8E0594-F3F4-0C9E-F723-E9B32E3F3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6F71B2-C6F0-20C9-A859-6323A60E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42A8B8-3A91-8857-5DA1-545C4DBF2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063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152BD-B7EB-E79C-3D72-F43EF12F2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121FD-DA81-5515-792E-94E4782FB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587D1D-79A3-C888-D2C0-FADE9BD00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7BF4B-FC6B-FF04-D6A7-5C75FBF5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546D3A-C7A8-AD96-D491-4548A83D6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E49B13-F119-7AEC-4DAB-3E9EF61B8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58528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95C3A-936C-53B4-D659-4589D9AC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77D678-13E8-F04D-F357-09B2F3362E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17FCB6-2834-B076-9A52-EB9EA04B94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8F0ECC-5A9F-7099-B2EF-63142CB33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F7F9E-F7CB-E0BE-13C2-31AC75319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2E9130-328F-5DB4-C71B-7DAA2C359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592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63600-5D2E-C367-1A06-91E8E0F3C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650711-FDD0-4EAB-1ADC-A9B3FEABA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8B097-464D-7983-E3C7-6B974B021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2EFDF-BC13-4408-A6EB-C9A8D44A61C7}" type="datetimeFigureOut">
              <a:rPr lang="en-IN" smtClean="0"/>
              <a:t>01-09-2023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5A928-6283-7D2E-0295-FBC5D3EA1E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79962-744D-F139-A9A9-1EE59C218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21F5B-843B-4DA5-B70F-B1BB5A4F9B36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196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82E6C389-9AF3-FA6A-0657-AFCCC7F5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14190" y="4742702"/>
            <a:ext cx="2743200" cy="365125"/>
          </a:xfrm>
        </p:spPr>
        <p:txBody>
          <a:bodyPr/>
          <a:lstStyle/>
          <a:p>
            <a:fld id="{EF549242-859E-4596-BB88-7156C93A7B7B}" type="slidenum">
              <a:rPr lang="en-IN" smtClean="0"/>
              <a:t>1</a:t>
            </a:fld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B19120-F362-057A-492F-9769C5D7C29E}"/>
              </a:ext>
            </a:extLst>
          </p:cNvPr>
          <p:cNvSpPr txBox="1"/>
          <p:nvPr/>
        </p:nvSpPr>
        <p:spPr>
          <a:xfrm>
            <a:off x="-150725" y="752571"/>
            <a:ext cx="12493448" cy="338554"/>
          </a:xfrm>
          <a:prstGeom prst="rect">
            <a:avLst/>
          </a:prstGeom>
          <a:solidFill>
            <a:schemeClr val="bg1"/>
          </a:solidFill>
          <a:ln>
            <a:solidFill>
              <a:srgbClr val="14406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Franklin Gothic Demi Cond" panose="020B0706030402020204" pitchFamily="34" charset="0"/>
                <a:cs typeface="Arial" panose="020B0604020202020204" pitchFamily="34" charset="0"/>
              </a:rPr>
              <a:t>MIDSEMESTER ASSESSMENT- September 2023</a:t>
            </a:r>
            <a:endParaRPr lang="en-IN" sz="1600" dirty="0">
              <a:latin typeface="Franklin Gothic Demi Cond" panose="020B07060304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DD00F2-78A4-041C-FC14-197950CAC199}"/>
              </a:ext>
            </a:extLst>
          </p:cNvPr>
          <p:cNvSpPr txBox="1"/>
          <p:nvPr/>
        </p:nvSpPr>
        <p:spPr>
          <a:xfrm>
            <a:off x="1148074" y="1402063"/>
            <a:ext cx="10201836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Franklin Gothic Demi Cond" panose="020B0706030402020204" pitchFamily="34" charset="0"/>
                <a:cs typeface="Arial" panose="020B0604020202020204" pitchFamily="34" charset="0"/>
              </a:rPr>
              <a:t>Automated Singulation Using  Artificial Intelligence</a:t>
            </a:r>
            <a:endParaRPr lang="en-IN" sz="3600" dirty="0">
              <a:latin typeface="Franklin Gothic Demi Cond" panose="020B07060304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150655C-22CB-38F5-0DEF-57ABBB428BF2}"/>
              </a:ext>
            </a:extLst>
          </p:cNvPr>
          <p:cNvGrpSpPr/>
          <p:nvPr/>
        </p:nvGrpSpPr>
        <p:grpSpPr>
          <a:xfrm>
            <a:off x="1148074" y="3424120"/>
            <a:ext cx="2744144" cy="1581116"/>
            <a:chOff x="376517" y="3204351"/>
            <a:chExt cx="4607859" cy="158111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BB2F920-1EFE-58D8-4BC3-3A40EEF66F23}"/>
                </a:ext>
              </a:extLst>
            </p:cNvPr>
            <p:cNvSpPr txBox="1"/>
            <p:nvPr/>
          </p:nvSpPr>
          <p:spPr>
            <a:xfrm>
              <a:off x="1497104" y="3204351"/>
              <a:ext cx="23666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Franklin Gothic Demi Cond" panose="020B0706030402020204" pitchFamily="34" charset="0"/>
                  <a:cs typeface="Arial" panose="020B0604020202020204" pitchFamily="34" charset="0"/>
                </a:rPr>
                <a:t>Presented by </a:t>
              </a:r>
              <a:endParaRPr lang="en-IN" dirty="0">
                <a:latin typeface="Franklin Gothic Demi Cond" panose="020B07060304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5A62BBE-B933-5210-DC47-657D000BFD95}"/>
                </a:ext>
              </a:extLst>
            </p:cNvPr>
            <p:cNvSpPr txBox="1"/>
            <p:nvPr/>
          </p:nvSpPr>
          <p:spPr>
            <a:xfrm>
              <a:off x="376517" y="3585138"/>
              <a:ext cx="4607859" cy="120032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Franklin Gothic Demi Cond" panose="020B0706030402020204" pitchFamily="34" charset="0"/>
                  <a:cs typeface="Arial" panose="020B0604020202020204" pitchFamily="34" charset="0"/>
                </a:rPr>
                <a:t>7. Sakshee Agrawal</a:t>
              </a:r>
            </a:p>
            <a:p>
              <a:pPr algn="ctr"/>
              <a:r>
                <a:rPr lang="en-US" dirty="0">
                  <a:latin typeface="Franklin Gothic Demi Cond" panose="020B0706030402020204" pitchFamily="34" charset="0"/>
                  <a:cs typeface="Arial" panose="020B0604020202020204" pitchFamily="34" charset="0"/>
                </a:rPr>
                <a:t>8. Sakshi Jagdale</a:t>
              </a:r>
            </a:p>
            <a:p>
              <a:pPr algn="ctr"/>
              <a:r>
                <a:rPr lang="en-US" dirty="0">
                  <a:latin typeface="Franklin Gothic Demi Cond" panose="020B0706030402020204" pitchFamily="34" charset="0"/>
                  <a:cs typeface="Arial" panose="020B0604020202020204" pitchFamily="34" charset="0"/>
                </a:rPr>
                <a:t>9. Pranav Salunkhe</a:t>
              </a:r>
            </a:p>
            <a:p>
              <a:pPr algn="ctr"/>
              <a:r>
                <a:rPr lang="en-US" dirty="0">
                  <a:latin typeface="Franklin Gothic Demi Cond" panose="020B0706030402020204" pitchFamily="34" charset="0"/>
                  <a:cs typeface="Arial" panose="020B0604020202020204" pitchFamily="34" charset="0"/>
                </a:rPr>
                <a:t>10. Raj Salunkhe</a:t>
              </a:r>
              <a:endParaRPr lang="en-IN" dirty="0">
                <a:latin typeface="Franklin Gothic Demi Cond" panose="020B07060304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38D426A-F1A8-ED94-BE30-C76876B9BF5E}"/>
              </a:ext>
            </a:extLst>
          </p:cNvPr>
          <p:cNvGrpSpPr/>
          <p:nvPr/>
        </p:nvGrpSpPr>
        <p:grpSpPr>
          <a:xfrm>
            <a:off x="8133041" y="3424120"/>
            <a:ext cx="2655911" cy="738664"/>
            <a:chOff x="7411453" y="3244334"/>
            <a:chExt cx="2655911" cy="73866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161973B-F42C-1BF4-2F04-D125FD63E80A}"/>
                </a:ext>
              </a:extLst>
            </p:cNvPr>
            <p:cNvSpPr txBox="1"/>
            <p:nvPr/>
          </p:nvSpPr>
          <p:spPr>
            <a:xfrm>
              <a:off x="7556066" y="3244334"/>
              <a:ext cx="23666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Franklin Gothic Demi Cond" panose="020B0706030402020204" pitchFamily="34" charset="0"/>
                  <a:cs typeface="Arial" panose="020B0604020202020204" pitchFamily="34" charset="0"/>
                </a:rPr>
                <a:t>Project Guide</a:t>
              </a:r>
              <a:endParaRPr lang="en-IN" dirty="0">
                <a:latin typeface="Franklin Gothic Demi Cond" panose="020B07060304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578FF13-38E7-0ABE-1B4F-CFFFB518D1DF}"/>
                </a:ext>
              </a:extLst>
            </p:cNvPr>
            <p:cNvSpPr txBox="1"/>
            <p:nvPr/>
          </p:nvSpPr>
          <p:spPr>
            <a:xfrm>
              <a:off x="7411453" y="3613666"/>
              <a:ext cx="2655911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Franklin Gothic Demi Cond" panose="020B0706030402020204" pitchFamily="34" charset="0"/>
                  <a:cs typeface="Arial" panose="020B0604020202020204" pitchFamily="34" charset="0"/>
                </a:rPr>
                <a:t>Prof. Anant Kaulage</a:t>
              </a:r>
              <a:endParaRPr lang="en-IN" dirty="0">
                <a:latin typeface="Franklin Gothic Demi Cond" panose="020B07060304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CEBEB7F4-75E3-8EBC-F542-4A69D7CC969F}"/>
              </a:ext>
            </a:extLst>
          </p:cNvPr>
          <p:cNvSpPr txBox="1"/>
          <p:nvPr/>
        </p:nvSpPr>
        <p:spPr>
          <a:xfrm>
            <a:off x="-311499" y="373191"/>
            <a:ext cx="12814998" cy="338554"/>
          </a:xfrm>
          <a:prstGeom prst="rect">
            <a:avLst/>
          </a:prstGeom>
          <a:solidFill>
            <a:schemeClr val="bg1"/>
          </a:solidFill>
          <a:ln>
            <a:solidFill>
              <a:srgbClr val="0F319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Franklin Gothic Demi Cond" panose="020B0706030402020204" pitchFamily="34" charset="0"/>
                <a:cs typeface="Arial" panose="020B0604020202020204" pitchFamily="34" charset="0"/>
              </a:rPr>
              <a:t>VISHWAKARMA INSTITUTE OF TECHNOLOGY, PUNE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7CC624-0DFC-DAA1-3C60-186A31E892AE}"/>
              </a:ext>
            </a:extLst>
          </p:cNvPr>
          <p:cNvSpPr txBox="1"/>
          <p:nvPr/>
        </p:nvSpPr>
        <p:spPr>
          <a:xfrm>
            <a:off x="2236576" y="2213037"/>
            <a:ext cx="7718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Franklin Gothic Demi Cond" panose="020B0706030402020204" pitchFamily="34" charset="0"/>
                <a:cs typeface="Arial" panose="020B0604020202020204" pitchFamily="34" charset="0"/>
              </a:rPr>
              <a:t>Div – TY_CS_D	GROUP No:- TY67	 Day – Friday	Date - 01/09/2023      </a:t>
            </a:r>
            <a:endParaRPr lang="en-IN" sz="2000" dirty="0">
              <a:latin typeface="Franklin Gothic Demi Cond" panose="020B07060304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DD092E-BD8D-D1B1-F496-324866B11B14}"/>
              </a:ext>
            </a:extLst>
          </p:cNvPr>
          <p:cNvSpPr txBox="1"/>
          <p:nvPr/>
        </p:nvSpPr>
        <p:spPr>
          <a:xfrm>
            <a:off x="-311499" y="6184841"/>
            <a:ext cx="1281499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Franklin Gothic Demi Cond" panose="020B0706030402020204" pitchFamily="34" charset="0"/>
                <a:cs typeface="Arial" panose="020B0604020202020204" pitchFamily="34" charset="0"/>
              </a:rPr>
              <a:t>D</a:t>
            </a:r>
            <a:r>
              <a:rPr lang="en-IN" dirty="0">
                <a:latin typeface="Franklin Gothic Demi Cond" panose="020B0706030402020204" pitchFamily="34" charset="0"/>
                <a:cs typeface="Arial" panose="020B0604020202020204" pitchFamily="34" charset="0"/>
              </a:rPr>
              <a:t>EPARTMENT OF COMPUTER ENGINEERING</a:t>
            </a:r>
          </a:p>
        </p:txBody>
      </p:sp>
    </p:spTree>
    <p:extLst>
      <p:ext uri="{BB962C8B-B14F-4D97-AF65-F5344CB8AC3E}">
        <p14:creationId xmlns:p14="http://schemas.microsoft.com/office/powerpoint/2010/main" val="4055136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488C3B-45D5-924A-EACC-F5F9CFFA3D0C}"/>
              </a:ext>
            </a:extLst>
          </p:cNvPr>
          <p:cNvSpPr txBox="1"/>
          <p:nvPr/>
        </p:nvSpPr>
        <p:spPr>
          <a:xfrm>
            <a:off x="1256462" y="1659212"/>
            <a:ext cx="96790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96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Arial Rounded MT Bold" panose="020F0704030504030204" pitchFamily="34" charset="0"/>
              </a:rPr>
              <a:t>DATA FLOW DIAGRAM</a:t>
            </a:r>
          </a:p>
        </p:txBody>
      </p:sp>
    </p:spTree>
    <p:extLst>
      <p:ext uri="{BB962C8B-B14F-4D97-AF65-F5344CB8AC3E}">
        <p14:creationId xmlns:p14="http://schemas.microsoft.com/office/powerpoint/2010/main" val="3036146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EEE0C420-8BBD-4BF5-A42A-CC0939AD7BB2}"/>
              </a:ext>
            </a:extLst>
          </p:cNvPr>
          <p:cNvSpPr/>
          <p:nvPr/>
        </p:nvSpPr>
        <p:spPr>
          <a:xfrm>
            <a:off x="297180" y="205740"/>
            <a:ext cx="11597640" cy="64465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E7AB623-FFE6-4C21-A3D3-34FD3F8DE4C3}"/>
              </a:ext>
            </a:extLst>
          </p:cNvPr>
          <p:cNvCxnSpPr>
            <a:cxnSpLocks/>
          </p:cNvCxnSpPr>
          <p:nvPr/>
        </p:nvCxnSpPr>
        <p:spPr>
          <a:xfrm flipV="1">
            <a:off x="6889320" y="4764360"/>
            <a:ext cx="0" cy="65727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1EA80C-E851-65FA-AAEF-647B05D6EC02}"/>
              </a:ext>
            </a:extLst>
          </p:cNvPr>
          <p:cNvCxnSpPr>
            <a:cxnSpLocks/>
          </p:cNvCxnSpPr>
          <p:nvPr/>
        </p:nvCxnSpPr>
        <p:spPr>
          <a:xfrm flipV="1">
            <a:off x="7956120" y="4764360"/>
            <a:ext cx="0" cy="65727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3ADDA6C-AD15-3261-3F5E-C46288893BDA}"/>
              </a:ext>
            </a:extLst>
          </p:cNvPr>
          <p:cNvSpPr/>
          <p:nvPr/>
        </p:nvSpPr>
        <p:spPr>
          <a:xfrm>
            <a:off x="3870961" y="2167890"/>
            <a:ext cx="2160000" cy="1224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800" dirty="0">
                <a:latin typeface="Bahnschrift" panose="020B0502040204020203" pitchFamily="34" charset="0"/>
              </a:rPr>
              <a:t>R.O.S.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00521E8-57C5-CF67-C7B6-24FF87033E04}"/>
              </a:ext>
            </a:extLst>
          </p:cNvPr>
          <p:cNvSpPr/>
          <p:nvPr/>
        </p:nvSpPr>
        <p:spPr>
          <a:xfrm>
            <a:off x="1600382" y="1733130"/>
            <a:ext cx="1440000" cy="9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hnschrift" panose="020B0502040204020203" pitchFamily="34" charset="0"/>
              </a:rPr>
              <a:t>Camera 1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213249A-7A01-7350-2CC1-677A254ACF94}"/>
              </a:ext>
            </a:extLst>
          </p:cNvPr>
          <p:cNvSpPr/>
          <p:nvPr/>
        </p:nvSpPr>
        <p:spPr>
          <a:xfrm>
            <a:off x="1600382" y="2872920"/>
            <a:ext cx="1440000" cy="9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hnschrift" panose="020B0502040204020203" pitchFamily="34" charset="0"/>
              </a:rPr>
              <a:t>Camera 2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E3D779A-B619-44E0-F5B7-A86AED25721D}"/>
              </a:ext>
            </a:extLst>
          </p:cNvPr>
          <p:cNvSpPr/>
          <p:nvPr/>
        </p:nvSpPr>
        <p:spPr>
          <a:xfrm>
            <a:off x="6758940" y="2244090"/>
            <a:ext cx="3240000" cy="108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latin typeface="Bahnschrift" panose="020B0502040204020203" pitchFamily="34" charset="0"/>
              </a:rPr>
              <a:t>Arduino Board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EF02F0F-CB1B-145E-050B-4F8ABAFE54B3}"/>
              </a:ext>
            </a:extLst>
          </p:cNvPr>
          <p:cNvSpPr/>
          <p:nvPr/>
        </p:nvSpPr>
        <p:spPr>
          <a:xfrm>
            <a:off x="6598920" y="686820"/>
            <a:ext cx="1080000" cy="9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hnschrift" panose="020B0502040204020203" pitchFamily="34" charset="0"/>
              </a:rPr>
              <a:t>Servo 1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F204B58-CEEB-ED5F-8AFB-8B6CC58575B4}"/>
              </a:ext>
            </a:extLst>
          </p:cNvPr>
          <p:cNvSpPr/>
          <p:nvPr/>
        </p:nvSpPr>
        <p:spPr>
          <a:xfrm>
            <a:off x="9281160" y="686820"/>
            <a:ext cx="1080000" cy="9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hnschrift" panose="020B0502040204020203" pitchFamily="34" charset="0"/>
              </a:rPr>
              <a:t>Servo 3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69017CF-87CD-C03D-31F9-BFEF1CFEF4B6}"/>
              </a:ext>
            </a:extLst>
          </p:cNvPr>
          <p:cNvSpPr/>
          <p:nvPr/>
        </p:nvSpPr>
        <p:spPr>
          <a:xfrm>
            <a:off x="7940040" y="686820"/>
            <a:ext cx="1080000" cy="9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hnschrift" panose="020B0502040204020203" pitchFamily="34" charset="0"/>
              </a:rPr>
              <a:t>Servo 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F31BE1D-8CA6-C835-A9BA-38855F16EF3A}"/>
              </a:ext>
            </a:extLst>
          </p:cNvPr>
          <p:cNvSpPr/>
          <p:nvPr/>
        </p:nvSpPr>
        <p:spPr>
          <a:xfrm>
            <a:off x="6598920" y="3864360"/>
            <a:ext cx="1800000" cy="9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hnschrift" panose="020B0502040204020203" pitchFamily="34" charset="0"/>
              </a:rPr>
              <a:t>Motor driver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28206A0-7829-CB0A-8E8B-4750131B1918}"/>
              </a:ext>
            </a:extLst>
          </p:cNvPr>
          <p:cNvSpPr/>
          <p:nvPr/>
        </p:nvSpPr>
        <p:spPr>
          <a:xfrm>
            <a:off x="5878920" y="5197950"/>
            <a:ext cx="1260000" cy="9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hnschrift" panose="020B0502040204020203" pitchFamily="34" charset="0"/>
              </a:rPr>
              <a:t>Motor 1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2C8D892-CA3E-64B1-0D7C-A1843FB2D5D5}"/>
              </a:ext>
            </a:extLst>
          </p:cNvPr>
          <p:cNvSpPr/>
          <p:nvPr/>
        </p:nvSpPr>
        <p:spPr>
          <a:xfrm>
            <a:off x="7678920" y="5222340"/>
            <a:ext cx="1260000" cy="9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hnschrift" panose="020B0502040204020203" pitchFamily="34" charset="0"/>
              </a:rPr>
              <a:t>Motor 2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043862D-5740-CB8A-4482-B01B974E0C77}"/>
              </a:ext>
            </a:extLst>
          </p:cNvPr>
          <p:cNvSpPr/>
          <p:nvPr/>
        </p:nvSpPr>
        <p:spPr>
          <a:xfrm>
            <a:off x="8808720" y="3865800"/>
            <a:ext cx="1800000" cy="900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Bahnschrift" panose="020B0502040204020203" pitchFamily="34" charset="0"/>
              </a:rPr>
              <a:t>Pump motor control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FDA59F6-0B7E-F0A5-0424-3FA0810BA104}"/>
              </a:ext>
            </a:extLst>
          </p:cNvPr>
          <p:cNvCxnSpPr>
            <a:stCxn id="2" idx="1"/>
            <a:endCxn id="3" idx="3"/>
          </p:cNvCxnSpPr>
          <p:nvPr/>
        </p:nvCxnSpPr>
        <p:spPr>
          <a:xfrm rot="10800000">
            <a:off x="3040383" y="2183130"/>
            <a:ext cx="830579" cy="596760"/>
          </a:xfrm>
          <a:prstGeom prst="bentConnector3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5F2E8984-A693-59BA-AA1F-6B4EEA522149}"/>
              </a:ext>
            </a:extLst>
          </p:cNvPr>
          <p:cNvCxnSpPr>
            <a:stCxn id="2" idx="1"/>
            <a:endCxn id="4" idx="3"/>
          </p:cNvCxnSpPr>
          <p:nvPr/>
        </p:nvCxnSpPr>
        <p:spPr>
          <a:xfrm rot="10800000" flipV="1">
            <a:off x="3040383" y="2779890"/>
            <a:ext cx="830579" cy="543030"/>
          </a:xfrm>
          <a:prstGeom prst="bentConnector3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EAD97B9-4F1A-ED51-244D-8E69E524305B}"/>
              </a:ext>
            </a:extLst>
          </p:cNvPr>
          <p:cNvCxnSpPr>
            <a:stCxn id="2" idx="3"/>
            <a:endCxn id="5" idx="1"/>
          </p:cNvCxnSpPr>
          <p:nvPr/>
        </p:nvCxnSpPr>
        <p:spPr>
          <a:xfrm>
            <a:off x="6030961" y="2779890"/>
            <a:ext cx="727979" cy="420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7D3F755-A632-AA41-28C7-ECBF3A7E8CE9}"/>
              </a:ext>
            </a:extLst>
          </p:cNvPr>
          <p:cNvCxnSpPr>
            <a:stCxn id="9" idx="0"/>
          </p:cNvCxnSpPr>
          <p:nvPr/>
        </p:nvCxnSpPr>
        <p:spPr>
          <a:xfrm flipV="1">
            <a:off x="7498920" y="3322920"/>
            <a:ext cx="0" cy="54144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98CB95B-A8A3-A77D-E73F-0A944051CA9A}"/>
              </a:ext>
            </a:extLst>
          </p:cNvPr>
          <p:cNvCxnSpPr/>
          <p:nvPr/>
        </p:nvCxnSpPr>
        <p:spPr>
          <a:xfrm flipV="1">
            <a:off x="9281160" y="3322920"/>
            <a:ext cx="0" cy="54144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8F8AD71-2169-5C44-67D0-13E4888261E7}"/>
              </a:ext>
            </a:extLst>
          </p:cNvPr>
          <p:cNvCxnSpPr>
            <a:cxnSpLocks/>
          </p:cNvCxnSpPr>
          <p:nvPr/>
        </p:nvCxnSpPr>
        <p:spPr>
          <a:xfrm flipV="1">
            <a:off x="7269480" y="1586820"/>
            <a:ext cx="0" cy="65727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9331562-8AE0-AE66-9EFE-C5C496934525}"/>
              </a:ext>
            </a:extLst>
          </p:cNvPr>
          <p:cNvCxnSpPr>
            <a:cxnSpLocks/>
          </p:cNvCxnSpPr>
          <p:nvPr/>
        </p:nvCxnSpPr>
        <p:spPr>
          <a:xfrm flipV="1">
            <a:off x="8480040" y="1586820"/>
            <a:ext cx="0" cy="65727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7B428A6-C6AE-B0BC-3B78-0C9CA182138C}"/>
              </a:ext>
            </a:extLst>
          </p:cNvPr>
          <p:cNvCxnSpPr>
            <a:cxnSpLocks/>
          </p:cNvCxnSpPr>
          <p:nvPr/>
        </p:nvCxnSpPr>
        <p:spPr>
          <a:xfrm flipV="1">
            <a:off x="9678240" y="1586820"/>
            <a:ext cx="0" cy="65727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609835B-1A49-07D4-DF0E-5EAB4379600B}"/>
              </a:ext>
            </a:extLst>
          </p:cNvPr>
          <p:cNvSpPr txBox="1"/>
          <p:nvPr/>
        </p:nvSpPr>
        <p:spPr>
          <a:xfrm>
            <a:off x="1035488" y="4874784"/>
            <a:ext cx="3990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rial Rounded MT Bold" panose="020F0704030504030204" pitchFamily="34" charset="0"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3990532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31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anvas 2">
            <a:extLst>
              <a:ext uri="{FF2B5EF4-FFF2-40B4-BE49-F238E27FC236}">
                <a16:creationId xmlns:a16="http://schemas.microsoft.com/office/drawing/2014/main" id="{08D83550-FBF2-510D-FA86-F6D572BA76F7}"/>
              </a:ext>
            </a:extLst>
          </p:cNvPr>
          <p:cNvGrpSpPr/>
          <p:nvPr/>
        </p:nvGrpSpPr>
        <p:grpSpPr>
          <a:xfrm>
            <a:off x="3058160" y="192722"/>
            <a:ext cx="6075680" cy="6472555"/>
            <a:chOff x="0" y="0"/>
            <a:chExt cx="6075680" cy="647255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57BBC1C-D22D-0DA6-3F57-D9B5F32A3AED}"/>
                </a:ext>
              </a:extLst>
            </p:cNvPr>
            <p:cNvSpPr/>
            <p:nvPr/>
          </p:nvSpPr>
          <p:spPr>
            <a:xfrm>
              <a:off x="0" y="0"/>
              <a:ext cx="6075680" cy="6472555"/>
            </a:xfrm>
            <a:prstGeom prst="rect">
              <a:avLst/>
            </a:prstGeom>
            <a:solidFill>
              <a:prstClr val="white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CFA83DD-5A49-3730-CC2E-E12F6D14673F}"/>
                </a:ext>
              </a:extLst>
            </p:cNvPr>
            <p:cNvSpPr/>
            <p:nvPr/>
          </p:nvSpPr>
          <p:spPr>
            <a:xfrm>
              <a:off x="2359779" y="1429096"/>
              <a:ext cx="1440000" cy="720000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IN" sz="1600" kern="100" dirty="0">
                  <a:effectLst/>
                  <a:latin typeface="Bahnschrift SemiBold" panose="020B0502040204020203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Node 1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B0328E-E630-8A82-98E9-90E1D089B977}"/>
                </a:ext>
              </a:extLst>
            </p:cNvPr>
            <p:cNvSpPr/>
            <p:nvPr/>
          </p:nvSpPr>
          <p:spPr>
            <a:xfrm>
              <a:off x="460642" y="3776661"/>
              <a:ext cx="1440000" cy="720000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IN" sz="1600" kern="100" dirty="0">
                  <a:effectLst/>
                  <a:latin typeface="Bahnschrift SemiBold" panose="020B0502040204020203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Node 2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51E3D2-7273-DD18-03CE-4B40690F9E75}"/>
                </a:ext>
              </a:extLst>
            </p:cNvPr>
            <p:cNvSpPr/>
            <p:nvPr/>
          </p:nvSpPr>
          <p:spPr>
            <a:xfrm>
              <a:off x="4167710" y="3909970"/>
              <a:ext cx="1440000" cy="720000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5000"/>
                </a:lnSpc>
                <a:spcAft>
                  <a:spcPts val="800"/>
                </a:spcAft>
              </a:pPr>
              <a:r>
                <a:rPr lang="en-IN" sz="1600" kern="100" dirty="0">
                  <a:effectLst/>
                  <a:latin typeface="Bahnschrift SemiBold" panose="020B0502040204020203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Node 3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2AD0363-0CD6-A59F-1394-7C66CF7A262C}"/>
                </a:ext>
              </a:extLst>
            </p:cNvPr>
            <p:cNvSpPr/>
            <p:nvPr/>
          </p:nvSpPr>
          <p:spPr>
            <a:xfrm>
              <a:off x="2483802" y="2673898"/>
              <a:ext cx="1216152" cy="1225296"/>
            </a:xfrm>
            <a:prstGeom prst="ellipse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IN" sz="1600" kern="100" dirty="0">
                  <a:effectLst/>
                  <a:latin typeface="Bahnschrift SemiBold" panose="020B0502040204020203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Central Node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DA9D1BE-605A-18B8-A0E3-6FB2B8409207}"/>
                </a:ext>
              </a:extLst>
            </p:cNvPr>
            <p:cNvCxnSpPr>
              <a:stCxn id="8" idx="0"/>
              <a:endCxn id="5" idx="2"/>
            </p:cNvCxnSpPr>
            <p:nvPr/>
          </p:nvCxnSpPr>
          <p:spPr>
            <a:xfrm flipH="1" flipV="1">
              <a:off x="3079779" y="2149096"/>
              <a:ext cx="12099" cy="524802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prstDash val="lg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0E1B07C7-11B5-F1E6-ACD3-0A7245B5A10C}"/>
                </a:ext>
              </a:extLst>
            </p:cNvPr>
            <p:cNvCxnSpPr>
              <a:stCxn id="6" idx="3"/>
              <a:endCxn id="8" idx="4"/>
            </p:cNvCxnSpPr>
            <p:nvPr/>
          </p:nvCxnSpPr>
          <p:spPr>
            <a:xfrm flipV="1">
              <a:off x="1900642" y="3899194"/>
              <a:ext cx="1191236" cy="237467"/>
            </a:xfrm>
            <a:prstGeom prst="bentConnector2">
              <a:avLst/>
            </a:prstGeom>
            <a:ln w="19050">
              <a:solidFill>
                <a:schemeClr val="accent1">
                  <a:lumMod val="75000"/>
                </a:schemeClr>
              </a:solidFill>
              <a:prstDash val="lg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or: Elbow 10">
              <a:extLst>
                <a:ext uri="{FF2B5EF4-FFF2-40B4-BE49-F238E27FC236}">
                  <a16:creationId xmlns:a16="http://schemas.microsoft.com/office/drawing/2014/main" id="{0AD810DD-A513-4304-C510-20C5B338C174}"/>
                </a:ext>
              </a:extLst>
            </p:cNvPr>
            <p:cNvCxnSpPr>
              <a:stCxn id="7" idx="0"/>
              <a:endCxn id="8" idx="6"/>
            </p:cNvCxnSpPr>
            <p:nvPr/>
          </p:nvCxnSpPr>
          <p:spPr>
            <a:xfrm rot="16200000" flipV="1">
              <a:off x="3982120" y="3004380"/>
              <a:ext cx="623424" cy="1187756"/>
            </a:xfrm>
            <a:prstGeom prst="bentConnector2">
              <a:avLst/>
            </a:prstGeom>
            <a:ln w="19050">
              <a:solidFill>
                <a:schemeClr val="accent1">
                  <a:lumMod val="75000"/>
                </a:schemeClr>
              </a:solidFill>
              <a:prstDash val="lg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1FDF86F3-5AA9-16C9-1FE2-8FD60CD4E6D3}"/>
                </a:ext>
              </a:extLst>
            </p:cNvPr>
            <p:cNvCxnSpPr>
              <a:stCxn id="5" idx="1"/>
              <a:endCxn id="6" idx="0"/>
            </p:cNvCxnSpPr>
            <p:nvPr/>
          </p:nvCxnSpPr>
          <p:spPr>
            <a:xfrm rot="10800000" flipV="1">
              <a:off x="1180643" y="1789095"/>
              <a:ext cx="1179137" cy="1987565"/>
            </a:xfrm>
            <a:prstGeom prst="bentConnector2">
              <a:avLst/>
            </a:prstGeom>
            <a:ln w="19050">
              <a:solidFill>
                <a:schemeClr val="accent1">
                  <a:lumMod val="75000"/>
                </a:schemeClr>
              </a:solidFill>
              <a:prstDash val="lg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7EA862C-16B6-4378-2138-9439BFED19D6}"/>
                </a:ext>
              </a:extLst>
            </p:cNvPr>
            <p:cNvSpPr/>
            <p:nvPr/>
          </p:nvSpPr>
          <p:spPr>
            <a:xfrm>
              <a:off x="2359239" y="206828"/>
              <a:ext cx="1440000" cy="720000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IN" sz="1600" kern="100" dirty="0">
                  <a:effectLst/>
                  <a:latin typeface="Bahnschrift SemiBold" panose="020B0502040204020203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Camera 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F1F228-443E-12D8-0E85-A5CAA780A326}"/>
                </a:ext>
              </a:extLst>
            </p:cNvPr>
            <p:cNvSpPr/>
            <p:nvPr/>
          </p:nvSpPr>
          <p:spPr>
            <a:xfrm>
              <a:off x="457206" y="5245291"/>
              <a:ext cx="1440000" cy="720000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5000"/>
                </a:lnSpc>
                <a:spcAft>
                  <a:spcPts val="800"/>
                </a:spcAft>
              </a:pPr>
              <a:r>
                <a:rPr lang="en-IN" sz="1600" kern="100" dirty="0">
                  <a:effectLst/>
                  <a:latin typeface="Bahnschrift SemiBold" panose="020B0502040204020203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Camera 2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755E037-9C51-BF6D-9F9B-5AC8EA0857B7}"/>
                </a:ext>
              </a:extLst>
            </p:cNvPr>
            <p:cNvSpPr/>
            <p:nvPr/>
          </p:nvSpPr>
          <p:spPr>
            <a:xfrm>
              <a:off x="4162453" y="5203286"/>
              <a:ext cx="1440000" cy="720000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5000"/>
                </a:lnSpc>
                <a:spcAft>
                  <a:spcPts val="800"/>
                </a:spcAft>
              </a:pPr>
              <a:r>
                <a:rPr lang="en-IN" sz="1600" kern="100" dirty="0">
                  <a:effectLst/>
                  <a:latin typeface="Bahnschrift SemiBold" panose="020B0502040204020203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Arduino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FB171040-7075-74B3-847D-5975F00DFBE6}"/>
                </a:ext>
              </a:extLst>
            </p:cNvPr>
            <p:cNvCxnSpPr>
              <a:stCxn id="14" idx="0"/>
              <a:endCxn id="6" idx="2"/>
            </p:cNvCxnSpPr>
            <p:nvPr/>
          </p:nvCxnSpPr>
          <p:spPr>
            <a:xfrm flipV="1">
              <a:off x="1177206" y="4496661"/>
              <a:ext cx="3436" cy="748630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2BBB3C0-F118-D2B0-1553-275101043722}"/>
                </a:ext>
              </a:extLst>
            </p:cNvPr>
            <p:cNvCxnSpPr>
              <a:stCxn id="15" idx="0"/>
              <a:endCxn id="7" idx="2"/>
            </p:cNvCxnSpPr>
            <p:nvPr/>
          </p:nvCxnSpPr>
          <p:spPr>
            <a:xfrm flipV="1">
              <a:off x="4882453" y="4629970"/>
              <a:ext cx="5257" cy="573316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6B4F82E-38FE-26C3-A911-BDDA213697A2}"/>
                </a:ext>
              </a:extLst>
            </p:cNvPr>
            <p:cNvCxnSpPr>
              <a:stCxn id="5" idx="0"/>
              <a:endCxn id="13" idx="2"/>
            </p:cNvCxnSpPr>
            <p:nvPr/>
          </p:nvCxnSpPr>
          <p:spPr>
            <a:xfrm flipH="1" flipV="1">
              <a:off x="3079239" y="926828"/>
              <a:ext cx="540" cy="502268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BE75A95-ADDF-3197-A34A-1938155B247A}"/>
                </a:ext>
              </a:extLst>
            </p:cNvPr>
            <p:cNvSpPr/>
            <p:nvPr/>
          </p:nvSpPr>
          <p:spPr>
            <a:xfrm>
              <a:off x="300769" y="1203157"/>
              <a:ext cx="5486420" cy="3777917"/>
            </a:xfrm>
            <a:prstGeom prst="rect">
              <a:avLst/>
            </a:prstGeom>
            <a:noFill/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/>
            </a:p>
          </p:txBody>
        </p:sp>
        <p:sp>
          <p:nvSpPr>
            <p:cNvPr id="20" name="Text Box 615517003">
              <a:extLst>
                <a:ext uri="{FF2B5EF4-FFF2-40B4-BE49-F238E27FC236}">
                  <a16:creationId xmlns:a16="http://schemas.microsoft.com/office/drawing/2014/main" id="{9D7BEDC1-CC34-8CCD-3E26-4DF09E7E035F}"/>
                </a:ext>
              </a:extLst>
            </p:cNvPr>
            <p:cNvSpPr txBox="1"/>
            <p:nvPr/>
          </p:nvSpPr>
          <p:spPr>
            <a:xfrm>
              <a:off x="385009" y="1275346"/>
              <a:ext cx="1034716" cy="421106"/>
            </a:xfrm>
            <a:prstGeom prst="rect">
              <a:avLst/>
            </a:prstGeom>
            <a:solidFill>
              <a:schemeClr val="lt1"/>
            </a:solidFill>
            <a:ln w="19050">
              <a:solidFill>
                <a:schemeClr val="accent1">
                  <a:lumMod val="75000"/>
                </a:schemeClr>
              </a:solidFill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IN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ROS</a:t>
              </a:r>
              <a:endParaRPr lang="en-IN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4374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E9C751F-0047-F600-C76D-80B35B42BB2D}"/>
              </a:ext>
            </a:extLst>
          </p:cNvPr>
          <p:cNvSpPr/>
          <p:nvPr/>
        </p:nvSpPr>
        <p:spPr>
          <a:xfrm>
            <a:off x="-261257" y="361741"/>
            <a:ext cx="13072905" cy="5928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Challenges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3F2E45C-91F0-6BAF-35F4-7F3735CF894F}"/>
              </a:ext>
            </a:extLst>
          </p:cNvPr>
          <p:cNvSpPr/>
          <p:nvPr/>
        </p:nvSpPr>
        <p:spPr>
          <a:xfrm>
            <a:off x="989763" y="1328056"/>
            <a:ext cx="4813161" cy="48031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Identifying packages which are kept in jumbled manner</a:t>
            </a:r>
          </a:p>
          <a:p>
            <a:r>
              <a:rPr lang="en-IN" dirty="0">
                <a:latin typeface="Aptos Display" panose="020B0004020202020204" pitchFamily="34" charset="0"/>
              </a:rPr>
              <a:t>Packages design are so simple that feature extraction is not easy</a:t>
            </a:r>
          </a:p>
          <a:p>
            <a:endParaRPr lang="en-IN" dirty="0">
              <a:latin typeface="Aptos Display" panose="020B0004020202020204" pitchFamily="34" charset="0"/>
            </a:endParaRPr>
          </a:p>
          <a:p>
            <a:r>
              <a:rPr lang="en-IN" dirty="0">
                <a:latin typeface="Aptos Display" panose="020B0004020202020204" pitchFamily="34" charset="0"/>
              </a:rPr>
              <a:t>Solution – using objection detection along with image processing and trying more combinations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ABC3A7F-9AA7-0C9F-D9CF-FD6BAD032911}"/>
              </a:ext>
            </a:extLst>
          </p:cNvPr>
          <p:cNvSpPr/>
          <p:nvPr/>
        </p:nvSpPr>
        <p:spPr>
          <a:xfrm>
            <a:off x="6496258" y="1328056"/>
            <a:ext cx="4813161" cy="48031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Picking package</a:t>
            </a:r>
          </a:p>
          <a:p>
            <a:r>
              <a:rPr lang="en-IN" dirty="0">
                <a:latin typeface="Aptos Display" panose="020B0004020202020204" pitchFamily="34" charset="0"/>
              </a:rPr>
              <a:t>Delivery packages not only include boxes of varying sizes but also include flyer packages</a:t>
            </a:r>
          </a:p>
          <a:p>
            <a:endParaRPr lang="en-IN" dirty="0">
              <a:latin typeface="Aptos Display" panose="020B0004020202020204" pitchFamily="34" charset="0"/>
            </a:endParaRPr>
          </a:p>
          <a:p>
            <a:r>
              <a:rPr lang="en-IN" dirty="0">
                <a:latin typeface="Aptos Display" panose="020B0004020202020204" pitchFamily="34" charset="0"/>
              </a:rPr>
              <a:t>Solution – Using suction gripper</a:t>
            </a:r>
          </a:p>
        </p:txBody>
      </p:sp>
    </p:spTree>
    <p:extLst>
      <p:ext uri="{BB962C8B-B14F-4D97-AF65-F5344CB8AC3E}">
        <p14:creationId xmlns:p14="http://schemas.microsoft.com/office/powerpoint/2010/main" val="2736581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6000">
              <a:schemeClr val="accent1">
                <a:lumMod val="75000"/>
              </a:schemeClr>
            </a:gs>
            <a:gs pos="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C151D8-D5EF-E0B6-37EE-5411D76014FF}"/>
              </a:ext>
            </a:extLst>
          </p:cNvPr>
          <p:cNvSpPr txBox="1"/>
          <p:nvPr/>
        </p:nvSpPr>
        <p:spPr>
          <a:xfrm>
            <a:off x="197288" y="394224"/>
            <a:ext cx="496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1BBF21-2515-5665-3819-235C78C76288}"/>
              </a:ext>
            </a:extLst>
          </p:cNvPr>
          <p:cNvSpPr txBox="1"/>
          <p:nvPr/>
        </p:nvSpPr>
        <p:spPr>
          <a:xfrm>
            <a:off x="1416818" y="1582340"/>
            <a:ext cx="904144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cs typeface="Arial" panose="020B0604020202020204" pitchFamily="34" charset="0"/>
              </a:rPr>
              <a:t> Project addresses e-commerce's automated singulation challenge.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cs typeface="Arial" panose="020B0604020202020204" pitchFamily="34" charset="0"/>
              </a:rPr>
              <a:t> Developed a system for precise package detection, picking, and label orientation.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cs typeface="Arial" panose="020B0604020202020204" pitchFamily="34" charset="0"/>
              </a:rPr>
              <a:t> Promises increased efficiency and reduced labor in e-commerce sorting.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cs typeface="Arial" panose="020B0604020202020204" pitchFamily="34" charset="0"/>
              </a:rPr>
              <a:t> Offers a glimpse into the future of automation in the industry.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bg1"/>
                </a:solidFill>
                <a:effectLst/>
                <a:latin typeface="Bahnschrift SemiBold" panose="020B0502040204020203" pitchFamily="34" charset="0"/>
                <a:cs typeface="Arial" panose="020B0604020202020204" pitchFamily="34" charset="0"/>
              </a:rPr>
              <a:t> Anticipates cost savings and improved customer service as a result.</a:t>
            </a:r>
          </a:p>
          <a:p>
            <a:endParaRPr lang="en-I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76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49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73B6B99-B3A4-33C1-6B77-1497294014AB}"/>
              </a:ext>
            </a:extLst>
          </p:cNvPr>
          <p:cNvSpPr txBox="1"/>
          <p:nvPr/>
        </p:nvSpPr>
        <p:spPr>
          <a:xfrm>
            <a:off x="788812" y="617686"/>
            <a:ext cx="1061437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en-IN" sz="1600" b="0" i="0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Sarantopoulos, M. Kiatos, Z. Doulgeri, and S. Malassiotis, “Split Deep Q-Learning for Robust Object Singulation,” in 2020 IEEE International Conference on Robotics and Automation (ICRA), 2020, pp. 1-6. doi: 10.1109/ICRA40945.2020.9196647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N. Kaipa, S. Shriyam, A B. Kumbla, and R K. Gupta, “Automated Plan Generation for Robotic Singulation from Mixed Bins,” in IROS Workshop on Task Planning for Intelligent Robots in Service and Manufacturing, 2015.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“A Vision-Guided Robot Manipulator for Surgical Instrument Singulation in a Cluttered Environment,” in 2014 IEEE International Conference on Robotics and Automation (ICRA), 2014, pp. 1-6. doi: 10.1109/ICRA.2014.6907366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A.Zeng, K. Yu, S. Song, D. Suo, E. Walker Jr., A. Rodriguez, and J. Xiao, “A Summary of Team MIT’Approach to the Amazon Picking Challenge 2015,” Journal of Field Robotics, vol. 33, no. 4, pp. 423-439, 2016.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Vo Duy Cong, Le Duc Hanh, Le Hoai Phuong, and Dang Anh Duy. “Design and Development of Robot Arm System for Classification and Sorting Using Machine Vision.” FME Transactions, 2022 .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B. Wirth, T. Schwind, M. Friedmann and J. Fleischer, “Automated Stack Singulation for Technical Textiles Using Sensor Supervised Low Pressure Suction Grippers,” in Annals of Scientific Society for Assembly, Handling and Industrial Robotics, 2022.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</a:rPr>
              <a:t>Imran, Abid, Sang-Hwa Kim, Young-Bin Park, Il Hong Suh, and Byung-Ju Yi. 2019. "Singulation of Objects in Cluttered Environment Using Dynamic Estimation of Physical Properties" Applied Sciences 9, no. 17: 3536. https://doi.org/10.3390/app9173536</a:t>
            </a:r>
          </a:p>
          <a:p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marL="342900" indent="-342900">
              <a:buAutoNum type="alphaUcPeriod"/>
            </a:pP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2D0D0-AAC8-754E-7D81-7FD9CDED428C}"/>
              </a:ext>
            </a:extLst>
          </p:cNvPr>
          <p:cNvSpPr txBox="1"/>
          <p:nvPr/>
        </p:nvSpPr>
        <p:spPr>
          <a:xfrm>
            <a:off x="4590618" y="197377"/>
            <a:ext cx="30107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705467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duction">
            <a:hlinkClick r:id="" action="ppaction://media"/>
            <a:extLst>
              <a:ext uri="{FF2B5EF4-FFF2-40B4-BE49-F238E27FC236}">
                <a16:creationId xmlns:a16="http://schemas.microsoft.com/office/drawing/2014/main" id="{160A094B-7779-00A8-5927-9A014168BA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500"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DBBAA50-8E45-3746-0560-F874CD2D4B2D}"/>
              </a:ext>
            </a:extLst>
          </p:cNvPr>
          <p:cNvSpPr/>
          <p:nvPr/>
        </p:nvSpPr>
        <p:spPr>
          <a:xfrm>
            <a:off x="7041240" y="-1463040"/>
            <a:ext cx="5760000" cy="5760000"/>
          </a:xfrm>
          <a:prstGeom prst="ellipse">
            <a:avLst/>
          </a:prstGeom>
          <a:solidFill>
            <a:srgbClr val="0F319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1E73C2-645C-190D-5322-EDAA9AC3F8EF}"/>
              </a:ext>
            </a:extLst>
          </p:cNvPr>
          <p:cNvSpPr txBox="1"/>
          <p:nvPr/>
        </p:nvSpPr>
        <p:spPr>
          <a:xfrm>
            <a:off x="7437120" y="20421"/>
            <a:ext cx="4754880" cy="3779758"/>
          </a:xfrm>
          <a:prstGeom prst="round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IN" sz="2800" dirty="0">
                <a:solidFill>
                  <a:schemeClr val="bg1"/>
                </a:solidFill>
                <a:latin typeface="Berlin Sans FB Demi" panose="020E0802020502020306" pitchFamily="34" charset="0"/>
              </a:rPr>
              <a:t>INTRODUCTION</a:t>
            </a:r>
          </a:p>
          <a:p>
            <a:pPr algn="ctr"/>
            <a:endParaRPr lang="en-US" sz="800" dirty="0">
              <a:solidFill>
                <a:schemeClr val="bg1"/>
              </a:solidFill>
              <a:latin typeface="Roboto" panose="02000000000000000000" pitchFamily="2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In the realm of e-commerce automation, while complex systems handle much of the process, "Automated Singulation" remains a challenge—separating and placing individual parcels onto conveyor belts for delivery, a crucial task within the context of efficient package sorting and distribution.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pPr algn="just"/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57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8CC1A0-69A7-9A98-0C6B-285F5F9817DC}"/>
              </a:ext>
            </a:extLst>
          </p:cNvPr>
          <p:cNvSpPr txBox="1"/>
          <p:nvPr/>
        </p:nvSpPr>
        <p:spPr>
          <a:xfrm>
            <a:off x="3657600" y="304800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Arial Rounded MT Bold" panose="020F0704030504030204" pitchFamily="34" charset="0"/>
              </a:rPr>
              <a:t>OBJECTIVES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25564EA-DB00-C7F2-0514-F56E4A9C07DE}"/>
              </a:ext>
            </a:extLst>
          </p:cNvPr>
          <p:cNvSpPr/>
          <p:nvPr/>
        </p:nvSpPr>
        <p:spPr>
          <a:xfrm>
            <a:off x="1776000" y="1347877"/>
            <a:ext cx="4320000" cy="16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Bahnschrift" panose="020B0502040204020203" pitchFamily="34" charset="0"/>
              </a:rPr>
              <a:t>1. Identify and detect individual packages from group of packages / trolley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7B40F3-74E9-0821-C3B0-F7B79E3251BB}"/>
              </a:ext>
            </a:extLst>
          </p:cNvPr>
          <p:cNvSpPr/>
          <p:nvPr/>
        </p:nvSpPr>
        <p:spPr>
          <a:xfrm>
            <a:off x="5800778" y="2967877"/>
            <a:ext cx="4320000" cy="16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Bahnschrift" panose="020B0502040204020203" pitchFamily="34" charset="0"/>
              </a:rPr>
              <a:t>2. Pick the identified package and drop it in drop zone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8404848-E8EF-405D-44D3-92FC7327C33C}"/>
              </a:ext>
            </a:extLst>
          </p:cNvPr>
          <p:cNvSpPr/>
          <p:nvPr/>
        </p:nvSpPr>
        <p:spPr>
          <a:xfrm>
            <a:off x="1776000" y="4587877"/>
            <a:ext cx="4320000" cy="16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latin typeface="Bahnschrift" panose="020B0502040204020203" pitchFamily="34" charset="0"/>
              </a:rPr>
              <a:t>3. Make sure that barcode is present on the top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9D21AF-3191-C7F9-CD35-4E88A69DB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0106" y="1195521"/>
            <a:ext cx="1817345" cy="162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E51B9F-CACA-5198-AF70-2FD3B0110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157" y="3252051"/>
            <a:ext cx="1530604" cy="105165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0F366AE-0EAA-4E36-C8C6-E598E1331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4837" y="3233906"/>
            <a:ext cx="1530603" cy="114966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3F68BE-D5C9-ED52-AD20-915B9D5CBF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051" y="4740233"/>
            <a:ext cx="1677858" cy="162000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10536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F34719-C2C8-A3E9-CDA3-51AAFDBB5DD5}"/>
              </a:ext>
            </a:extLst>
          </p:cNvPr>
          <p:cNvSpPr txBox="1"/>
          <p:nvPr/>
        </p:nvSpPr>
        <p:spPr>
          <a:xfrm>
            <a:off x="0" y="152400"/>
            <a:ext cx="464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Literature Review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69B50CA-2A7F-8850-20CD-5F887DA26E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078070"/>
              </p:ext>
            </p:extLst>
          </p:nvPr>
        </p:nvGraphicFramePr>
        <p:xfrm>
          <a:off x="1632988" y="1683942"/>
          <a:ext cx="8128000" cy="411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706125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47054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86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Split Deep Q-Learning for Robust Object Singulation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introduces "Split DQN" for object singulation in cluttered environments, utilizing lateral pushing policies through reinforcement learning to create grasping space, demonstrated via improved learning rates and adaptable modularity.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803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Automated Plan Generation for Robotic Singulation from Mixed Bins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proposes a comprehensive approach for successful singulation in bin-picking scenarios by considering various factors, utilizing data-driven methods, and employing a Monte Carlo simulator for plan evaluation.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541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036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F34719-C2C8-A3E9-CDA3-51AAFDBB5DD5}"/>
              </a:ext>
            </a:extLst>
          </p:cNvPr>
          <p:cNvSpPr txBox="1"/>
          <p:nvPr/>
        </p:nvSpPr>
        <p:spPr>
          <a:xfrm>
            <a:off x="0" y="152400"/>
            <a:ext cx="464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Literature Review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69B50CA-2A7F-8850-20CD-5F887DA26E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846305"/>
              </p:ext>
            </p:extLst>
          </p:nvPr>
        </p:nvGraphicFramePr>
        <p:xfrm>
          <a:off x="1632988" y="1683942"/>
          <a:ext cx="8128000" cy="384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706125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47054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86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Vision-Guided Robot Manipulator for Surgical Instrument Singulation in a Cluttered Environment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presents a robotic system for precise surgical instrument singulation using vision-based identification and a compliant electromagnetic gripper, validated through experiments.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803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Summary of Team MIT’s Approach to the Amazon Picking Challenge 2015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outlines Team MIT's approach in the Amazon Picking Challenge 2015, detailing their robotic system design, including a custom end-effector, perception and motion planning, while reflecting on challenges faced and lessons learned.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541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4184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F34719-C2C8-A3E9-CDA3-51AAFDBB5DD5}"/>
              </a:ext>
            </a:extLst>
          </p:cNvPr>
          <p:cNvSpPr txBox="1"/>
          <p:nvPr/>
        </p:nvSpPr>
        <p:spPr>
          <a:xfrm>
            <a:off x="0" y="152400"/>
            <a:ext cx="464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Literature Review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69B50CA-2A7F-8850-20CD-5F887DA26E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217987"/>
              </p:ext>
            </p:extLst>
          </p:nvPr>
        </p:nvGraphicFramePr>
        <p:xfrm>
          <a:off x="1416857" y="1085426"/>
          <a:ext cx="8128000" cy="549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706125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47054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86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Design and Development of Robot Arm System for Classification and Sorting Using Machine Vision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presents an automated method utilizing low pressure suction grippers to separate air-permeable sheets from a stack, employing differential pressure sensor data for control, achieving successful singulation of stacked materials and suggesting potential enhancements through the integration of multiple sensor principles.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803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Automated Stack Singulation for Technical Textiles Using Sensor Supervised Low Pressure Suction Grippers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presents an automated approach using low-pressure suction grippers and differential pressure sensors for singulating air-permeable sheets, achieving a high success rate in separating stacked materials, and suggests potential enhancements through the integration of diverse sensor principles.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541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746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488C3B-45D5-924A-EACC-F5F9CFFA3D0C}"/>
              </a:ext>
            </a:extLst>
          </p:cNvPr>
          <p:cNvSpPr txBox="1"/>
          <p:nvPr/>
        </p:nvSpPr>
        <p:spPr>
          <a:xfrm>
            <a:off x="1256462" y="1166842"/>
            <a:ext cx="96790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96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PROPOSED SYSTEM AND METHOLOGY</a:t>
            </a:r>
          </a:p>
        </p:txBody>
      </p:sp>
    </p:spTree>
    <p:extLst>
      <p:ext uri="{BB962C8B-B14F-4D97-AF65-F5344CB8AC3E}">
        <p14:creationId xmlns:p14="http://schemas.microsoft.com/office/powerpoint/2010/main" val="2163098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38F7C7-A59B-4BA1-9042-A176C72D51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5"/>
          <a:stretch/>
        </p:blipFill>
        <p:spPr>
          <a:xfrm>
            <a:off x="2048186" y="1442719"/>
            <a:ext cx="7836635" cy="445833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8A941F4-38CE-86F0-1352-6B7E1E1507EF}"/>
              </a:ext>
            </a:extLst>
          </p:cNvPr>
          <p:cNvSpPr/>
          <p:nvPr/>
        </p:nvSpPr>
        <p:spPr>
          <a:xfrm>
            <a:off x="6467626" y="3844447"/>
            <a:ext cx="1080000" cy="10800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2ACD46A-27C4-34B7-953F-7292410925D1}"/>
              </a:ext>
            </a:extLst>
          </p:cNvPr>
          <p:cNvSpPr/>
          <p:nvPr/>
        </p:nvSpPr>
        <p:spPr>
          <a:xfrm>
            <a:off x="7473626" y="4023360"/>
            <a:ext cx="1260000" cy="12600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6EFCA8E-37BD-10D8-B6E3-4A953424C235}"/>
              </a:ext>
            </a:extLst>
          </p:cNvPr>
          <p:cNvSpPr/>
          <p:nvPr/>
        </p:nvSpPr>
        <p:spPr>
          <a:xfrm>
            <a:off x="6305066" y="2066447"/>
            <a:ext cx="1080000" cy="10800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22804E0-1A08-6D93-467E-F1CE6F76BD66}"/>
              </a:ext>
            </a:extLst>
          </p:cNvPr>
          <p:cNvSpPr/>
          <p:nvPr/>
        </p:nvSpPr>
        <p:spPr>
          <a:xfrm>
            <a:off x="4466106" y="2442367"/>
            <a:ext cx="1080000" cy="10800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5C17006-35EC-E560-645E-446768823398}"/>
              </a:ext>
            </a:extLst>
          </p:cNvPr>
          <p:cNvSpPr/>
          <p:nvPr/>
        </p:nvSpPr>
        <p:spPr>
          <a:xfrm>
            <a:off x="4283226" y="1771807"/>
            <a:ext cx="1080000" cy="108000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DF6A414-2CC1-D0AC-EA4A-1F900267261A}"/>
              </a:ext>
            </a:extLst>
          </p:cNvPr>
          <p:cNvCxnSpPr>
            <a:cxnSpLocks/>
            <a:stCxn id="13" idx="0"/>
            <a:endCxn id="5" idx="4"/>
          </p:cNvCxnSpPr>
          <p:nvPr/>
        </p:nvCxnSpPr>
        <p:spPr>
          <a:xfrm flipH="1" flipV="1">
            <a:off x="8103626" y="5283360"/>
            <a:ext cx="4805" cy="726495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3FB6D56-1B2D-52FD-CE55-CDA87442CCEC}"/>
              </a:ext>
            </a:extLst>
          </p:cNvPr>
          <p:cNvSpPr/>
          <p:nvPr/>
        </p:nvSpPr>
        <p:spPr>
          <a:xfrm>
            <a:off x="7748431" y="6009855"/>
            <a:ext cx="72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Servo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FCC9A1A-29CB-DCEE-5F95-BC851C32A271}"/>
              </a:ext>
            </a:extLst>
          </p:cNvPr>
          <p:cNvCxnSpPr>
            <a:cxnSpLocks/>
            <a:stCxn id="18" idx="2"/>
            <a:endCxn id="6" idx="0"/>
          </p:cNvCxnSpPr>
          <p:nvPr/>
        </p:nvCxnSpPr>
        <p:spPr>
          <a:xfrm>
            <a:off x="6838501" y="1140878"/>
            <a:ext cx="6565" cy="925569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08725E8-F4E4-26CB-4C84-132079CB2084}"/>
              </a:ext>
            </a:extLst>
          </p:cNvPr>
          <p:cNvSpPr/>
          <p:nvPr/>
        </p:nvSpPr>
        <p:spPr>
          <a:xfrm>
            <a:off x="6478501" y="780878"/>
            <a:ext cx="72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Servo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0353D4-FA47-740A-A5B7-FE32886326A6}"/>
              </a:ext>
            </a:extLst>
          </p:cNvPr>
          <p:cNvCxnSpPr>
            <a:cxnSpLocks/>
            <a:stCxn id="26" idx="2"/>
            <a:endCxn id="8" idx="0"/>
          </p:cNvCxnSpPr>
          <p:nvPr/>
        </p:nvCxnSpPr>
        <p:spPr>
          <a:xfrm>
            <a:off x="4810186" y="1153918"/>
            <a:ext cx="13040" cy="617889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3735B914-B1C1-F08D-D55E-A2FE7AC12AE3}"/>
              </a:ext>
            </a:extLst>
          </p:cNvPr>
          <p:cNvSpPr/>
          <p:nvPr/>
        </p:nvSpPr>
        <p:spPr>
          <a:xfrm>
            <a:off x="4450186" y="793918"/>
            <a:ext cx="720000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Servo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2C9F04B-8A4D-5BEB-F5C3-3D04BAA058CC}"/>
              </a:ext>
            </a:extLst>
          </p:cNvPr>
          <p:cNvCxnSpPr>
            <a:cxnSpLocks/>
            <a:stCxn id="31" idx="0"/>
            <a:endCxn id="4" idx="4"/>
          </p:cNvCxnSpPr>
          <p:nvPr/>
        </p:nvCxnSpPr>
        <p:spPr>
          <a:xfrm flipV="1">
            <a:off x="7007626" y="4924447"/>
            <a:ext cx="0" cy="108540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259D2CA0-553E-2430-6A0B-CAB48B4E335D}"/>
              </a:ext>
            </a:extLst>
          </p:cNvPr>
          <p:cNvSpPr/>
          <p:nvPr/>
        </p:nvSpPr>
        <p:spPr>
          <a:xfrm>
            <a:off x="6581343" y="6009855"/>
            <a:ext cx="852565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Motor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0D35A4-1FD8-2682-3119-D72E00772C4C}"/>
              </a:ext>
            </a:extLst>
          </p:cNvPr>
          <p:cNvCxnSpPr>
            <a:cxnSpLocks/>
            <a:stCxn id="40" idx="0"/>
            <a:endCxn id="7" idx="4"/>
          </p:cNvCxnSpPr>
          <p:nvPr/>
        </p:nvCxnSpPr>
        <p:spPr>
          <a:xfrm flipV="1">
            <a:off x="5006106" y="3522367"/>
            <a:ext cx="0" cy="140208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7504364A-31FF-CCCC-6D9C-BAEA9F863419}"/>
              </a:ext>
            </a:extLst>
          </p:cNvPr>
          <p:cNvSpPr/>
          <p:nvPr/>
        </p:nvSpPr>
        <p:spPr>
          <a:xfrm>
            <a:off x="4579823" y="4924447"/>
            <a:ext cx="852565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Motor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3798E3-2966-B57E-FBE7-10FD17E727A8}"/>
              </a:ext>
            </a:extLst>
          </p:cNvPr>
          <p:cNvSpPr txBox="1"/>
          <p:nvPr/>
        </p:nvSpPr>
        <p:spPr>
          <a:xfrm>
            <a:off x="3891711" y="161158"/>
            <a:ext cx="3874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rgbClr val="14406F"/>
                </a:solidFill>
              </a:rPr>
              <a:t>PROPOSED MODEL</a:t>
            </a:r>
          </a:p>
        </p:txBody>
      </p:sp>
    </p:spTree>
    <p:extLst>
      <p:ext uri="{BB962C8B-B14F-4D97-AF65-F5344CB8AC3E}">
        <p14:creationId xmlns:p14="http://schemas.microsoft.com/office/powerpoint/2010/main" val="405287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83CE0EC-1851-D038-8C45-1D4080FABDD9}"/>
              </a:ext>
            </a:extLst>
          </p:cNvPr>
          <p:cNvSpPr/>
          <p:nvPr/>
        </p:nvSpPr>
        <p:spPr>
          <a:xfrm rot="20107555">
            <a:off x="2699199" y="2547091"/>
            <a:ext cx="1908000" cy="18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4E5CC1-B5AC-7EE7-C74B-2231CB7B5B21}"/>
              </a:ext>
            </a:extLst>
          </p:cNvPr>
          <p:cNvSpPr txBox="1"/>
          <p:nvPr/>
        </p:nvSpPr>
        <p:spPr>
          <a:xfrm>
            <a:off x="1399735" y="173510"/>
            <a:ext cx="10105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latin typeface="Arial Rounded MT Bold" panose="020F0704030504030204" pitchFamily="34" charset="0"/>
              </a:rPr>
              <a:t>Mapping of Servo Using Kinematics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64DA25-9DD4-D248-18AF-11A671185DA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13624" y="2154163"/>
            <a:ext cx="5509672" cy="266944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AB05293-F200-1C2A-5151-306D115DBAC4}"/>
              </a:ext>
            </a:extLst>
          </p:cNvPr>
          <p:cNvSpPr/>
          <p:nvPr/>
        </p:nvSpPr>
        <p:spPr>
          <a:xfrm rot="18109866">
            <a:off x="1145921" y="3870580"/>
            <a:ext cx="2160000" cy="252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0E3B6AE-4E74-7F13-0D42-9F0E47788BDB}"/>
              </a:ext>
            </a:extLst>
          </p:cNvPr>
          <p:cNvSpPr/>
          <p:nvPr/>
        </p:nvSpPr>
        <p:spPr>
          <a:xfrm>
            <a:off x="977702" y="4278505"/>
            <a:ext cx="1440000" cy="720000"/>
          </a:xfrm>
          <a:custGeom>
            <a:avLst/>
            <a:gdLst>
              <a:gd name="connsiteX0" fmla="*/ 720000 w 1440000"/>
              <a:gd name="connsiteY0" fmla="*/ 0 h 720000"/>
              <a:gd name="connsiteX1" fmla="*/ 1440000 w 1440000"/>
              <a:gd name="connsiteY1" fmla="*/ 720000 h 720000"/>
              <a:gd name="connsiteX2" fmla="*/ 0 w 1440000"/>
              <a:gd name="connsiteY2" fmla="*/ 720000 h 720000"/>
              <a:gd name="connsiteX3" fmla="*/ 720000 w 1440000"/>
              <a:gd name="connsiteY3" fmla="*/ 0 h 7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0000" h="720000">
                <a:moveTo>
                  <a:pt x="720000" y="0"/>
                </a:moveTo>
                <a:cubicBezTo>
                  <a:pt x="1117645" y="0"/>
                  <a:pt x="1440000" y="322355"/>
                  <a:pt x="1440000" y="720000"/>
                </a:cubicBezTo>
                <a:lnTo>
                  <a:pt x="0" y="720000"/>
                </a:lnTo>
                <a:cubicBezTo>
                  <a:pt x="0" y="322355"/>
                  <a:pt x="322355" y="0"/>
                  <a:pt x="720000" y="0"/>
                </a:cubicBez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C02AEEB-BD21-ED4B-21E0-EDD8AAE4C14A}"/>
              </a:ext>
            </a:extLst>
          </p:cNvPr>
          <p:cNvSpPr/>
          <p:nvPr/>
        </p:nvSpPr>
        <p:spPr>
          <a:xfrm>
            <a:off x="2641162" y="2832585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5B8C3A-AB95-4CC0-E73F-2EDB9C26CDD3}"/>
              </a:ext>
            </a:extLst>
          </p:cNvPr>
          <p:cNvSpPr/>
          <p:nvPr/>
        </p:nvSpPr>
        <p:spPr>
          <a:xfrm>
            <a:off x="4379770" y="2101012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465C79E1-B2CC-AEAD-31D0-0115AA37D641}"/>
              </a:ext>
            </a:extLst>
          </p:cNvPr>
          <p:cNvSpPr/>
          <p:nvPr/>
        </p:nvSpPr>
        <p:spPr>
          <a:xfrm flipH="1">
            <a:off x="1549260" y="2227011"/>
            <a:ext cx="2956508" cy="2771493"/>
          </a:xfrm>
          <a:prstGeom prst="rtTriangle">
            <a:avLst/>
          </a:prstGeom>
          <a:solidFill>
            <a:schemeClr val="accent1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C5A5E79-95F1-6305-0CE3-CA14EDB3C9B0}"/>
              </a:ext>
            </a:extLst>
          </p:cNvPr>
          <p:cNvCxnSpPr>
            <a:cxnSpLocks/>
          </p:cNvCxnSpPr>
          <p:nvPr/>
        </p:nvCxnSpPr>
        <p:spPr>
          <a:xfrm flipV="1">
            <a:off x="1591316" y="3047172"/>
            <a:ext cx="1190688" cy="19334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5EA0888-0F28-3362-D54C-03E8127B26C5}"/>
              </a:ext>
            </a:extLst>
          </p:cNvPr>
          <p:cNvCxnSpPr>
            <a:cxnSpLocks/>
            <a:endCxn id="15" idx="0"/>
          </p:cNvCxnSpPr>
          <p:nvPr/>
        </p:nvCxnSpPr>
        <p:spPr>
          <a:xfrm flipV="1">
            <a:off x="2821162" y="2227011"/>
            <a:ext cx="1684606" cy="7855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64B0F51-6A8F-86A1-E83F-B0DBFCF3742E}"/>
              </a:ext>
            </a:extLst>
          </p:cNvPr>
          <p:cNvSpPr txBox="1"/>
          <p:nvPr/>
        </p:nvSpPr>
        <p:spPr>
          <a:xfrm>
            <a:off x="1759616" y="3460862"/>
            <a:ext cx="42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C4D04F0-4BCD-0014-700B-456BD2AF812F}"/>
              </a:ext>
            </a:extLst>
          </p:cNvPr>
          <p:cNvSpPr txBox="1"/>
          <p:nvPr/>
        </p:nvSpPr>
        <p:spPr>
          <a:xfrm>
            <a:off x="3533556" y="2602304"/>
            <a:ext cx="42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A293036-AD56-5D51-1D4D-B7CA0B64E0B7}"/>
              </a:ext>
            </a:extLst>
          </p:cNvPr>
          <p:cNvCxnSpPr>
            <a:cxnSpLocks/>
          </p:cNvCxnSpPr>
          <p:nvPr/>
        </p:nvCxnSpPr>
        <p:spPr>
          <a:xfrm flipV="1">
            <a:off x="1592774" y="1250200"/>
            <a:ext cx="2281132" cy="3730410"/>
          </a:xfrm>
          <a:prstGeom prst="straightConnector1">
            <a:avLst/>
          </a:prstGeom>
          <a:ln w="12700">
            <a:prstDash val="lgDash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Arc 29">
            <a:extLst>
              <a:ext uri="{FF2B5EF4-FFF2-40B4-BE49-F238E27FC236}">
                <a16:creationId xmlns:a16="http://schemas.microsoft.com/office/drawing/2014/main" id="{FD4434AB-3E92-B707-7D8D-DEED15D6DADE}"/>
              </a:ext>
            </a:extLst>
          </p:cNvPr>
          <p:cNvSpPr/>
          <p:nvPr/>
        </p:nvSpPr>
        <p:spPr>
          <a:xfrm>
            <a:off x="2853325" y="2280745"/>
            <a:ext cx="810228" cy="785539"/>
          </a:xfrm>
          <a:prstGeom prst="arc">
            <a:avLst>
              <a:gd name="adj1" fmla="val 16200000"/>
              <a:gd name="adj2" fmla="val 21152172"/>
            </a:avLst>
          </a:prstGeom>
          <a:ln>
            <a:solidFill>
              <a:schemeClr val="tx1">
                <a:lumMod val="95000"/>
                <a:lumOff val="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9A22D5F3-ECF8-BE99-20A0-048E213EAC6D}"/>
              </a:ext>
            </a:extLst>
          </p:cNvPr>
          <p:cNvSpPr/>
          <p:nvPr/>
        </p:nvSpPr>
        <p:spPr>
          <a:xfrm rot="1436308">
            <a:off x="1334654" y="4491287"/>
            <a:ext cx="810228" cy="785539"/>
          </a:xfrm>
          <a:prstGeom prst="arc">
            <a:avLst>
              <a:gd name="adj1" fmla="val 16200000"/>
              <a:gd name="adj2" fmla="val 21152172"/>
            </a:avLst>
          </a:prstGeom>
          <a:ln>
            <a:solidFill>
              <a:schemeClr val="tx1">
                <a:lumMod val="95000"/>
                <a:lumOff val="5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41FD13-C3C5-513A-A8D6-1C5D19043E8C}"/>
              </a:ext>
            </a:extLst>
          </p:cNvPr>
          <p:cNvSpPr txBox="1"/>
          <p:nvPr/>
        </p:nvSpPr>
        <p:spPr>
          <a:xfrm>
            <a:off x="2389401" y="4514724"/>
            <a:ext cx="42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q1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5093AE3-662E-A8D5-B6A0-BE10ED4046D5}"/>
              </a:ext>
            </a:extLst>
          </p:cNvPr>
          <p:cNvSpPr txBox="1"/>
          <p:nvPr/>
        </p:nvSpPr>
        <p:spPr>
          <a:xfrm>
            <a:off x="3502625" y="1915084"/>
            <a:ext cx="42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q2</a:t>
            </a:r>
          </a:p>
        </p:txBody>
      </p:sp>
    </p:spTree>
    <p:extLst>
      <p:ext uri="{BB962C8B-B14F-4D97-AF65-F5344CB8AC3E}">
        <p14:creationId xmlns:p14="http://schemas.microsoft.com/office/powerpoint/2010/main" val="4045976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2040</TotalTime>
  <Words>957</Words>
  <Application>Microsoft Office PowerPoint</Application>
  <PresentationFormat>Widescreen</PresentationFormat>
  <Paragraphs>99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Aharoni</vt:lpstr>
      <vt:lpstr>Aptos Display</vt:lpstr>
      <vt:lpstr>Arial</vt:lpstr>
      <vt:lpstr>Arial Rounded MT Bold</vt:lpstr>
      <vt:lpstr>Bahnschrift</vt:lpstr>
      <vt:lpstr>Bahnschrift SemiBold</vt:lpstr>
      <vt:lpstr>Berlin Sans FB Demi</vt:lpstr>
      <vt:lpstr>Calibri</vt:lpstr>
      <vt:lpstr>Calibri Light</vt:lpstr>
      <vt:lpstr>Franklin Gothic Demi Cond</vt:lpstr>
      <vt:lpstr>Roboto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12110015_Pranav Salunkhe .</dc:creator>
  <cp:lastModifiedBy>12110015_Pranav Salunkhe .</cp:lastModifiedBy>
  <cp:revision>36</cp:revision>
  <dcterms:created xsi:type="dcterms:W3CDTF">2023-08-31T12:34:30Z</dcterms:created>
  <dcterms:modified xsi:type="dcterms:W3CDTF">2023-09-02T07:11:38Z</dcterms:modified>
</cp:coreProperties>
</file>

<file path=docProps/thumbnail.jpeg>
</file>